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72" r:id="rId5"/>
    <p:sldId id="274" r:id="rId6"/>
    <p:sldId id="258" r:id="rId7"/>
    <p:sldId id="266" r:id="rId8"/>
    <p:sldId id="259" r:id="rId9"/>
    <p:sldId id="267" r:id="rId10"/>
    <p:sldId id="260" r:id="rId11"/>
    <p:sldId id="268" r:id="rId12"/>
    <p:sldId id="263" r:id="rId13"/>
    <p:sldId id="264" r:id="rId14"/>
    <p:sldId id="269" r:id="rId15"/>
    <p:sldId id="270" r:id="rId16"/>
    <p:sldId id="271"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8" d="100"/>
          <a:sy n="98"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F0FC5E-354A-4BF3-B3C0-D78448A16846}"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106794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0FC5E-354A-4BF3-B3C0-D78448A16846}"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394349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0FC5E-354A-4BF3-B3C0-D78448A16846}"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339318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0FC5E-354A-4BF3-B3C0-D78448A16846}"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127304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F0FC5E-354A-4BF3-B3C0-D78448A16846}"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266747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0FC5E-354A-4BF3-B3C0-D78448A16846}"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328384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0FC5E-354A-4BF3-B3C0-D78448A16846}"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218505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0FC5E-354A-4BF3-B3C0-D78448A16846}"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319369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0FC5E-354A-4BF3-B3C0-D78448A16846}"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173757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F0FC5E-354A-4BF3-B3C0-D78448A16846}"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26171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F0FC5E-354A-4BF3-B3C0-D78448A16846}"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ABEE-B62E-47EF-9D09-C4FAEDCAC8AA}" type="slidenum">
              <a:rPr lang="en-US" smtClean="0"/>
              <a:t>‹#›</a:t>
            </a:fld>
            <a:endParaRPr lang="en-US"/>
          </a:p>
        </p:txBody>
      </p:sp>
    </p:spTree>
    <p:extLst>
      <p:ext uri="{BB962C8B-B14F-4D97-AF65-F5344CB8AC3E}">
        <p14:creationId xmlns:p14="http://schemas.microsoft.com/office/powerpoint/2010/main" val="413340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0FC5E-354A-4BF3-B3C0-D78448A16846}"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EABEE-B62E-47EF-9D09-C4FAEDCAC8AA}" type="slidenum">
              <a:rPr lang="en-US" smtClean="0"/>
              <a:t>‹#›</a:t>
            </a:fld>
            <a:endParaRPr lang="en-US"/>
          </a:p>
        </p:txBody>
      </p:sp>
    </p:spTree>
    <p:extLst>
      <p:ext uri="{BB962C8B-B14F-4D97-AF65-F5344CB8AC3E}">
        <p14:creationId xmlns:p14="http://schemas.microsoft.com/office/powerpoint/2010/main" val="267711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238584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Revenue Opportunities</a:t>
            </a:r>
          </a:p>
        </p:txBody>
      </p:sp>
      <p:sp>
        <p:nvSpPr>
          <p:cNvPr id="3" name="Content Placeholder 2"/>
          <p:cNvSpPr>
            <a:spLocks noGrp="1"/>
          </p:cNvSpPr>
          <p:nvPr>
            <p:ph idx="1"/>
          </p:nvPr>
        </p:nvSpPr>
        <p:spPr>
          <a:xfrm>
            <a:off x="838200" y="3092523"/>
            <a:ext cx="10515600" cy="3600233"/>
          </a:xfrm>
        </p:spPr>
        <p:txBody>
          <a:bodyPr/>
          <a:lstStyle/>
          <a:p>
            <a:r>
              <a:rPr lang="en-US" sz="2400" dirty="0">
                <a:solidFill>
                  <a:schemeClr val="bg1"/>
                </a:solidFill>
                <a:latin typeface="Times New Roman" panose="02020603050405020304" pitchFamily="18" charset="0"/>
                <a:cs typeface="Times New Roman" panose="02020603050405020304" pitchFamily="18" charset="0"/>
              </a:rPr>
              <a:t>Jukebox Heroes will utilize a free to play model</a:t>
            </a:r>
          </a:p>
          <a:p>
            <a:pPr marL="457200" lvl="1" indent="0">
              <a:buNone/>
            </a:pPr>
            <a:r>
              <a:rPr lang="en-US" sz="1800" dirty="0">
                <a:solidFill>
                  <a:schemeClr val="bg1"/>
                </a:solidFill>
                <a:latin typeface="Times New Roman" panose="02020603050405020304" pitchFamily="18" charset="0"/>
                <a:cs typeface="Times New Roman" panose="02020603050405020304" pitchFamily="18" charset="0"/>
              </a:rPr>
              <a:t>    </a:t>
            </a:r>
            <a:r>
              <a:rPr lang="en-US" sz="1800" u="sng" dirty="0">
                <a:solidFill>
                  <a:schemeClr val="bg1"/>
                </a:solidFill>
                <a:latin typeface="Times New Roman" panose="02020603050405020304" pitchFamily="18" charset="0"/>
                <a:cs typeface="Times New Roman" panose="02020603050405020304" pitchFamily="18" charset="0"/>
              </a:rPr>
              <a:t>Premium Currency</a:t>
            </a:r>
          </a:p>
          <a:p>
            <a:pPr lvl="1"/>
            <a:r>
              <a:rPr lang="en-US" sz="1400" dirty="0">
                <a:solidFill>
                  <a:schemeClr val="bg1"/>
                </a:solidFill>
                <a:latin typeface="Times New Roman" panose="02020603050405020304" pitchFamily="18" charset="0"/>
                <a:cs typeface="Times New Roman" panose="02020603050405020304" pitchFamily="18" charset="0"/>
              </a:rPr>
              <a:t>Resurrect after song failure</a:t>
            </a:r>
          </a:p>
          <a:p>
            <a:pPr lvl="1"/>
            <a:r>
              <a:rPr lang="en-US" sz="1400" dirty="0" err="1">
                <a:solidFill>
                  <a:schemeClr val="bg1"/>
                </a:solidFill>
                <a:latin typeface="Times New Roman" panose="02020603050405020304" pitchFamily="18" charset="0"/>
                <a:cs typeface="Times New Roman" panose="02020603050405020304" pitchFamily="18" charset="0"/>
              </a:rPr>
              <a:t>Gachapon</a:t>
            </a:r>
            <a:r>
              <a:rPr lang="en-US" sz="1400" dirty="0">
                <a:solidFill>
                  <a:schemeClr val="bg1"/>
                </a:solidFill>
                <a:latin typeface="Times New Roman" panose="02020603050405020304" pitchFamily="18" charset="0"/>
                <a:cs typeface="Times New Roman" panose="02020603050405020304" pitchFamily="18" charset="0"/>
              </a:rPr>
              <a:t> system for obtaining more characters</a:t>
            </a:r>
          </a:p>
          <a:p>
            <a:pPr lvl="1"/>
            <a:r>
              <a:rPr lang="en-US" sz="1400" dirty="0">
                <a:solidFill>
                  <a:schemeClr val="bg1"/>
                </a:solidFill>
                <a:latin typeface="Times New Roman" panose="02020603050405020304" pitchFamily="18" charset="0"/>
                <a:cs typeface="Times New Roman" panose="02020603050405020304" pitchFamily="18" charset="0"/>
              </a:rPr>
              <a:t>Collectible accessories and skins</a:t>
            </a:r>
          </a:p>
          <a:p>
            <a:pPr marL="457200" lvl="1" indent="0">
              <a:buNone/>
            </a:pPr>
            <a:r>
              <a:rPr lang="en-US" sz="1400" dirty="0">
                <a:solidFill>
                  <a:schemeClr val="bg1"/>
                </a:solidFill>
                <a:latin typeface="Times New Roman" panose="02020603050405020304" pitchFamily="18" charset="0"/>
                <a:cs typeface="Times New Roman" panose="02020603050405020304" pitchFamily="18" charset="0"/>
              </a:rPr>
              <a:t>    </a:t>
            </a:r>
            <a:r>
              <a:rPr lang="en-US" sz="1800" u="sng" dirty="0">
                <a:solidFill>
                  <a:schemeClr val="bg1"/>
                </a:solidFill>
                <a:latin typeface="Times New Roman" panose="02020603050405020304" pitchFamily="18" charset="0"/>
                <a:cs typeface="Times New Roman" panose="02020603050405020304" pitchFamily="18" charset="0"/>
              </a:rPr>
              <a:t>Small amounts of Premium Currency will be available through regular gameplay</a:t>
            </a:r>
            <a:endParaRPr lang="en-US" sz="3200" u="sng" dirty="0">
              <a:solidFill>
                <a:schemeClr val="bg1"/>
              </a:solidFill>
              <a:latin typeface="Times New Roman" panose="02020603050405020304" pitchFamily="18" charset="0"/>
              <a:cs typeface="Times New Roman" panose="02020603050405020304" pitchFamily="18" charset="0"/>
            </a:endParaRPr>
          </a:p>
          <a:p>
            <a:pPr lvl="1"/>
            <a:endParaRPr lang="en-US" sz="14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http://static.giantbomb.com/uploads/scale_small/9/90155/2466540-i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451" y="1927298"/>
            <a:ext cx="30480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7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271547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Competitive Landscape</a:t>
            </a:r>
            <a:endParaRPr lang="en-US" dirty="0">
              <a:solidFill>
                <a:schemeClr val="bg1"/>
              </a:solidFill>
            </a:endParaRPr>
          </a:p>
        </p:txBody>
      </p:sp>
      <p:sp>
        <p:nvSpPr>
          <p:cNvPr id="3" name="Content Placeholder 2"/>
          <p:cNvSpPr>
            <a:spLocks noGrp="1"/>
          </p:cNvSpPr>
          <p:nvPr>
            <p:ph idx="1"/>
          </p:nvPr>
        </p:nvSpPr>
        <p:spPr>
          <a:xfrm>
            <a:off x="838200" y="1906790"/>
            <a:ext cx="10515600" cy="4351338"/>
          </a:xfrm>
        </p:spPr>
        <p:txBody>
          <a:bodyPr/>
          <a:lstStyle/>
          <a:p>
            <a:r>
              <a:rPr lang="en-US" sz="2400" dirty="0">
                <a:solidFill>
                  <a:schemeClr val="bg1"/>
                </a:solidFill>
              </a:rPr>
              <a:t>Competition</a:t>
            </a:r>
          </a:p>
          <a:p>
            <a:pPr lvl="1"/>
            <a:r>
              <a:rPr lang="en-US" sz="1400" dirty="0">
                <a:solidFill>
                  <a:schemeClr val="bg1"/>
                </a:solidFill>
              </a:rPr>
              <a:t>Puzzles and Dragons</a:t>
            </a:r>
          </a:p>
          <a:p>
            <a:pPr lvl="1"/>
            <a:r>
              <a:rPr lang="en-US" sz="1400" dirty="0">
                <a:solidFill>
                  <a:schemeClr val="bg1"/>
                </a:solidFill>
              </a:rPr>
              <a:t>Pokémon Go</a:t>
            </a:r>
          </a:p>
          <a:p>
            <a:pPr lvl="1"/>
            <a:r>
              <a:rPr lang="en-US" sz="1400" dirty="0" err="1">
                <a:solidFill>
                  <a:schemeClr val="bg1"/>
                </a:solidFill>
              </a:rPr>
              <a:t>Deemo</a:t>
            </a:r>
            <a:endParaRPr lang="en-US" sz="1400" dirty="0">
              <a:solidFill>
                <a:schemeClr val="bg1"/>
              </a:solidFill>
            </a:endParaRPr>
          </a:p>
          <a:p>
            <a:pPr lvl="1"/>
            <a:r>
              <a:rPr lang="en-US" sz="1400" dirty="0">
                <a:solidFill>
                  <a:schemeClr val="bg1"/>
                </a:solidFill>
              </a:rPr>
              <a:t>Zyon</a:t>
            </a:r>
            <a:endParaRPr lang="en-US" dirty="0">
              <a:solidFill>
                <a:schemeClr val="bg1"/>
              </a:solidFill>
            </a:endParaRPr>
          </a:p>
          <a:p>
            <a:endParaRPr lang="en-US" sz="1400" dirty="0"/>
          </a:p>
        </p:txBody>
      </p:sp>
      <p:pic>
        <p:nvPicPr>
          <p:cNvPr id="2050" name="Picture 2" descr="Image result for puzzles and dragons game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559" y="1825625"/>
            <a:ext cx="3636241" cy="4363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emo game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09" y="3697202"/>
            <a:ext cx="4544627" cy="256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82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2055" y="2046288"/>
            <a:ext cx="10515600" cy="4351338"/>
          </a:xfrm>
        </p:spPr>
        <p:txBody>
          <a:bodyPr/>
          <a:lstStyle/>
          <a:p>
            <a:r>
              <a:rPr lang="en-US" sz="2400" dirty="0">
                <a:solidFill>
                  <a:schemeClr val="bg1"/>
                </a:solidFill>
              </a:rPr>
              <a:t>Worried About</a:t>
            </a:r>
          </a:p>
          <a:p>
            <a:pPr lvl="1"/>
            <a:r>
              <a:rPr lang="en-US" sz="1400" dirty="0">
                <a:solidFill>
                  <a:schemeClr val="bg1"/>
                </a:solidFill>
              </a:rPr>
              <a:t>Music/Musician licensing</a:t>
            </a:r>
          </a:p>
          <a:p>
            <a:pPr lvl="1"/>
            <a:r>
              <a:rPr lang="en-US" sz="1400" dirty="0">
                <a:solidFill>
                  <a:schemeClr val="bg1"/>
                </a:solidFill>
              </a:rPr>
              <a:t>Pre-made rhythm games</a:t>
            </a:r>
          </a:p>
          <a:p>
            <a:r>
              <a:rPr lang="en-US" sz="2400" dirty="0">
                <a:solidFill>
                  <a:schemeClr val="bg1"/>
                </a:solidFill>
              </a:rPr>
              <a:t>Advantages</a:t>
            </a:r>
          </a:p>
          <a:p>
            <a:pPr lvl="1"/>
            <a:r>
              <a:rPr lang="en-US" sz="1400" dirty="0">
                <a:solidFill>
                  <a:schemeClr val="bg1"/>
                </a:solidFill>
              </a:rPr>
              <a:t>Unique Monster collector/Rhythm combination </a:t>
            </a:r>
          </a:p>
          <a:p>
            <a:pPr lvl="1"/>
            <a:r>
              <a:rPr lang="en-US" sz="1400" dirty="0">
                <a:solidFill>
                  <a:schemeClr val="bg1"/>
                </a:solidFill>
              </a:rPr>
              <a:t>Real artists featured</a:t>
            </a:r>
          </a:p>
          <a:p>
            <a:pPr lvl="1"/>
            <a:r>
              <a:rPr lang="en-US" sz="1400" dirty="0">
                <a:solidFill>
                  <a:schemeClr val="bg1"/>
                </a:solidFill>
              </a:rPr>
              <a:t>Player Avatar Customization</a:t>
            </a:r>
          </a:p>
          <a:p>
            <a:pPr lvl="1"/>
            <a:r>
              <a:rPr lang="en-US" sz="1400" dirty="0">
                <a:solidFill>
                  <a:schemeClr val="bg1"/>
                </a:solidFill>
              </a:rPr>
              <a:t>Real-time multiplayer</a:t>
            </a:r>
          </a:p>
          <a:p>
            <a:pPr lvl="1"/>
            <a:r>
              <a:rPr lang="en-US" sz="1400" dirty="0">
                <a:solidFill>
                  <a:schemeClr val="bg1"/>
                </a:solidFill>
              </a:rPr>
              <a:t>Players often play multiple games of the same genre</a:t>
            </a:r>
            <a:endParaRPr lang="en-US" dirty="0">
              <a:solidFill>
                <a:schemeClr val="bg1"/>
              </a:solidFill>
            </a:endParaRP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adonna" panose="02000000000000000000" pitchFamily="2" charset="0"/>
              </a:rPr>
              <a:t>Competitive Landscape</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4261194" y="3687752"/>
            <a:ext cx="2118878" cy="2923674"/>
          </a:xfrm>
          <a:prstGeom prst="rect">
            <a:avLst/>
          </a:prstGeom>
        </p:spPr>
      </p:pic>
      <p:pic>
        <p:nvPicPr>
          <p:cNvPr id="7" name="Picture 8" descr="Image result for guitar hero online multi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97" y="2283355"/>
            <a:ext cx="3429314" cy="22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3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223471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Visual Direction</a:t>
            </a:r>
            <a:endParaRPr lang="en-US" dirty="0"/>
          </a:p>
        </p:txBody>
      </p:sp>
      <p:sp>
        <p:nvSpPr>
          <p:cNvPr id="3" name="Content Placeholder 2"/>
          <p:cNvSpPr>
            <a:spLocks noGrp="1"/>
          </p:cNvSpPr>
          <p:nvPr>
            <p:ph idx="1"/>
          </p:nvPr>
        </p:nvSpPr>
        <p:spPr/>
        <p:txBody>
          <a:bodyPr/>
          <a:lstStyle/>
          <a:p>
            <a:r>
              <a:rPr lang="en-US" sz="2400" dirty="0">
                <a:solidFill>
                  <a:schemeClr val="bg1"/>
                </a:solidFill>
              </a:rPr>
              <a:t>Environment</a:t>
            </a:r>
          </a:p>
          <a:p>
            <a:pPr lvl="1"/>
            <a:r>
              <a:rPr lang="en-US" sz="1400" dirty="0">
                <a:solidFill>
                  <a:schemeClr val="bg1"/>
                </a:solidFill>
              </a:rPr>
              <a:t>Flashy, techno themes</a:t>
            </a:r>
          </a:p>
          <a:p>
            <a:pPr lvl="1"/>
            <a:r>
              <a:rPr lang="en-US" sz="1400" dirty="0">
                <a:solidFill>
                  <a:schemeClr val="bg1"/>
                </a:solidFill>
              </a:rPr>
              <a:t>Different lights and tracks for each song</a:t>
            </a:r>
          </a:p>
          <a:p>
            <a:pPr lvl="1"/>
            <a:endParaRPr lang="en-US" sz="1400" dirty="0">
              <a:solidFill>
                <a:schemeClr val="bg1"/>
              </a:solidFill>
            </a:endParaRPr>
          </a:p>
        </p:txBody>
      </p:sp>
      <p:pic>
        <p:nvPicPr>
          <p:cNvPr id="1026" name="Picture 2" descr="https://studiomugenjohncel.files.wordpress.com/2014/1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764" y="1690688"/>
            <a:ext cx="6156036" cy="3324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5891" y="5226623"/>
            <a:ext cx="839782" cy="369332"/>
          </a:xfrm>
          <a:prstGeom prst="rect">
            <a:avLst/>
          </a:prstGeom>
          <a:noFill/>
        </p:spPr>
        <p:txBody>
          <a:bodyPr wrap="none" rtlCol="0">
            <a:spAutoFit/>
          </a:bodyPr>
          <a:lstStyle/>
          <a:p>
            <a:r>
              <a:rPr lang="en-US" dirty="0" err="1">
                <a:solidFill>
                  <a:schemeClr val="bg1"/>
                </a:solidFill>
              </a:rPr>
              <a:t>Dj</a:t>
            </a:r>
            <a:r>
              <a:rPr lang="en-US" dirty="0">
                <a:solidFill>
                  <a:schemeClr val="bg1"/>
                </a:solidFill>
              </a:rPr>
              <a:t> Max</a:t>
            </a:r>
          </a:p>
        </p:txBody>
      </p:sp>
    </p:spTree>
    <p:extLst>
      <p:ext uri="{BB962C8B-B14F-4D97-AF65-F5344CB8AC3E}">
        <p14:creationId xmlns:p14="http://schemas.microsoft.com/office/powerpoint/2010/main" val="412761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Visual Direction</a:t>
            </a:r>
            <a:endParaRPr lang="en-US" dirty="0"/>
          </a:p>
        </p:txBody>
      </p:sp>
      <p:sp>
        <p:nvSpPr>
          <p:cNvPr id="3" name="Content Placeholder 2"/>
          <p:cNvSpPr>
            <a:spLocks noGrp="1"/>
          </p:cNvSpPr>
          <p:nvPr>
            <p:ph idx="1"/>
          </p:nvPr>
        </p:nvSpPr>
        <p:spPr/>
        <p:txBody>
          <a:bodyPr/>
          <a:lstStyle/>
          <a:p>
            <a:r>
              <a:rPr lang="en-US" sz="2400" dirty="0">
                <a:solidFill>
                  <a:schemeClr val="bg1"/>
                </a:solidFill>
              </a:rPr>
              <a:t>UI</a:t>
            </a:r>
          </a:p>
          <a:p>
            <a:pPr lvl="1"/>
            <a:r>
              <a:rPr lang="en-US" sz="1400" dirty="0">
                <a:solidFill>
                  <a:schemeClr val="bg1"/>
                </a:solidFill>
              </a:rPr>
              <a:t>Health bar</a:t>
            </a:r>
          </a:p>
          <a:p>
            <a:pPr lvl="1"/>
            <a:r>
              <a:rPr lang="en-US" sz="1400" dirty="0">
                <a:solidFill>
                  <a:schemeClr val="bg1"/>
                </a:solidFill>
              </a:rPr>
              <a:t>Customizable avatar</a:t>
            </a:r>
          </a:p>
          <a:p>
            <a:pPr lvl="1"/>
            <a:r>
              <a:rPr lang="en-US" sz="1400" dirty="0">
                <a:solidFill>
                  <a:schemeClr val="bg1"/>
                </a:solidFill>
              </a:rPr>
              <a:t>Combo number</a:t>
            </a:r>
          </a:p>
          <a:p>
            <a:pPr lvl="1"/>
            <a:r>
              <a:rPr lang="en-US" sz="1400" dirty="0">
                <a:solidFill>
                  <a:schemeClr val="bg1"/>
                </a:solidFill>
              </a:rPr>
              <a:t>Total score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172" y="2065349"/>
            <a:ext cx="7100918" cy="3569513"/>
          </a:xfrm>
          <a:prstGeom prst="rect">
            <a:avLst/>
          </a:prstGeom>
        </p:spPr>
      </p:pic>
    </p:spTree>
    <p:extLst>
      <p:ext uri="{BB962C8B-B14F-4D97-AF65-F5344CB8AC3E}">
        <p14:creationId xmlns:p14="http://schemas.microsoft.com/office/powerpoint/2010/main" val="27072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2305"/>
            <a:ext cx="10515600" cy="3044657"/>
          </a:xfrm>
        </p:spPr>
        <p:txBody>
          <a:bodyPr/>
          <a:lstStyle/>
          <a:p>
            <a:pPr marL="0" indent="0" algn="ctr">
              <a:buNone/>
            </a:pPr>
            <a:r>
              <a:rPr lang="en-US" dirty="0">
                <a:solidFill>
                  <a:schemeClr val="bg1"/>
                </a:solidFill>
              </a:rPr>
              <a:t>Thank you!</a:t>
            </a:r>
          </a:p>
        </p:txBody>
      </p:sp>
    </p:spTree>
    <p:extLst>
      <p:ext uri="{BB962C8B-B14F-4D97-AF65-F5344CB8AC3E}">
        <p14:creationId xmlns:p14="http://schemas.microsoft.com/office/powerpoint/2010/main" val="89951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539843"/>
            <a:ext cx="10515600" cy="2852737"/>
          </a:xfrm>
        </p:spPr>
        <p:txBody>
          <a:bodyPr/>
          <a:lstStyle/>
          <a:p>
            <a:pPr algn="ctr"/>
            <a:r>
              <a:rPr lang="en-US" dirty="0">
                <a:latin typeface="Madonna" panose="02000000000000000000" pitchFamily="2" charset="0"/>
              </a:rPr>
              <a:t>OPPORTUNITY</a:t>
            </a:r>
          </a:p>
        </p:txBody>
      </p:sp>
      <p:sp>
        <p:nvSpPr>
          <p:cNvPr id="5" name="Text Placeholder 4"/>
          <p:cNvSpPr>
            <a:spLocks noGrp="1"/>
          </p:cNvSpPr>
          <p:nvPr>
            <p:ph type="body"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21826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Opportunity</a:t>
            </a:r>
          </a:p>
        </p:txBody>
      </p:sp>
      <p:sp>
        <p:nvSpPr>
          <p:cNvPr id="3" name="Content Placeholder 2"/>
          <p:cNvSpPr>
            <a:spLocks noGrp="1"/>
          </p:cNvSpPr>
          <p:nvPr>
            <p:ph idx="1"/>
          </p:nvPr>
        </p:nvSpPr>
        <p:spPr>
          <a:xfrm>
            <a:off x="838200" y="2506662"/>
            <a:ext cx="10515600" cy="4351338"/>
          </a:xfrm>
        </p:spPr>
        <p:txBody>
          <a:bodyPr/>
          <a:lstStyle/>
          <a:p>
            <a:r>
              <a:rPr lang="en-US" dirty="0">
                <a:solidFill>
                  <a:schemeClr val="bg1"/>
                </a:solidFill>
              </a:rPr>
              <a:t>The Power of Mobile Games</a:t>
            </a:r>
          </a:p>
          <a:p>
            <a:pPr lvl="1"/>
            <a:r>
              <a:rPr lang="en-US" dirty="0">
                <a:solidFill>
                  <a:schemeClr val="bg1"/>
                </a:solidFill>
              </a:rPr>
              <a:t>Of top 10 digital downloads for games in 2015:</a:t>
            </a:r>
          </a:p>
          <a:p>
            <a:pPr lvl="2"/>
            <a:r>
              <a:rPr lang="en-US" dirty="0">
                <a:solidFill>
                  <a:schemeClr val="bg1"/>
                </a:solidFill>
              </a:rPr>
              <a:t>6 were mobile games</a:t>
            </a:r>
          </a:p>
          <a:p>
            <a:pPr lvl="2"/>
            <a:r>
              <a:rPr lang="en-US" dirty="0">
                <a:solidFill>
                  <a:schemeClr val="bg1"/>
                </a:solidFill>
              </a:rPr>
              <a:t>2 were monster collector games</a:t>
            </a:r>
          </a:p>
        </p:txBody>
      </p:sp>
    </p:spTree>
    <p:extLst>
      <p:ext uri="{BB962C8B-B14F-4D97-AF65-F5344CB8AC3E}">
        <p14:creationId xmlns:p14="http://schemas.microsoft.com/office/powerpoint/2010/main" val="271169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owgamer.com/wp-content/uploads/2016/04/monster-str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359" y="1007899"/>
            <a:ext cx="4718440" cy="23743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unghoonline.com/wp-content/uploads/2014/04/puzzle_gam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108" y="4173357"/>
            <a:ext cx="6094413" cy="1950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1235" y="1733415"/>
            <a:ext cx="4313382" cy="923330"/>
          </a:xfrm>
          <a:prstGeom prst="rect">
            <a:avLst/>
          </a:prstGeom>
          <a:noFill/>
        </p:spPr>
        <p:txBody>
          <a:bodyPr wrap="square" rtlCol="0">
            <a:spAutoFit/>
          </a:bodyPr>
          <a:lstStyle/>
          <a:p>
            <a:r>
              <a:rPr lang="en-US" dirty="0">
                <a:solidFill>
                  <a:schemeClr val="bg1"/>
                </a:solidFill>
              </a:rPr>
              <a:t>Monster Strike:</a:t>
            </a:r>
          </a:p>
          <a:p>
            <a:r>
              <a:rPr lang="en-US" dirty="0">
                <a:solidFill>
                  <a:schemeClr val="bg1"/>
                </a:solidFill>
              </a:rPr>
              <a:t>$4 million in DAILY revenues</a:t>
            </a:r>
          </a:p>
          <a:p>
            <a:r>
              <a:rPr lang="en-US" dirty="0">
                <a:solidFill>
                  <a:schemeClr val="bg1"/>
                </a:solidFill>
              </a:rPr>
              <a:t>$378 million in just the first fiscal quarter</a:t>
            </a:r>
          </a:p>
        </p:txBody>
      </p:sp>
      <p:sp>
        <p:nvSpPr>
          <p:cNvPr id="5" name="TextBox 4"/>
          <p:cNvSpPr txBox="1"/>
          <p:nvPr/>
        </p:nvSpPr>
        <p:spPr>
          <a:xfrm>
            <a:off x="657123" y="4330375"/>
            <a:ext cx="4733925" cy="923330"/>
          </a:xfrm>
          <a:prstGeom prst="rect">
            <a:avLst/>
          </a:prstGeom>
          <a:noFill/>
        </p:spPr>
        <p:txBody>
          <a:bodyPr wrap="none" rtlCol="0">
            <a:spAutoFit/>
          </a:bodyPr>
          <a:lstStyle/>
          <a:p>
            <a:r>
              <a:rPr lang="en-US" dirty="0">
                <a:solidFill>
                  <a:schemeClr val="bg1"/>
                </a:solidFill>
              </a:rPr>
              <a:t>Puzzle and Dragons:</a:t>
            </a:r>
          </a:p>
          <a:p>
            <a:r>
              <a:rPr lang="en-US" dirty="0">
                <a:solidFill>
                  <a:schemeClr val="bg1"/>
                </a:solidFill>
              </a:rPr>
              <a:t>First mobile game to reach $1 billion in revenues</a:t>
            </a:r>
          </a:p>
          <a:p>
            <a:r>
              <a:rPr lang="en-US" dirty="0">
                <a:solidFill>
                  <a:schemeClr val="bg1"/>
                </a:solidFill>
              </a:rPr>
              <a:t>$4.5 million every day for 2014</a:t>
            </a:r>
          </a:p>
        </p:txBody>
      </p:sp>
    </p:spTree>
    <p:extLst>
      <p:ext uri="{BB962C8B-B14F-4D97-AF65-F5344CB8AC3E}">
        <p14:creationId xmlns:p14="http://schemas.microsoft.com/office/powerpoint/2010/main" val="26578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Opportunity</a:t>
            </a:r>
            <a:endParaRPr lang="en-US" dirty="0"/>
          </a:p>
        </p:txBody>
      </p:sp>
      <p:sp>
        <p:nvSpPr>
          <p:cNvPr id="3" name="Content Placeholder 2"/>
          <p:cNvSpPr>
            <a:spLocks noGrp="1"/>
          </p:cNvSpPr>
          <p:nvPr>
            <p:ph idx="1"/>
          </p:nvPr>
        </p:nvSpPr>
        <p:spPr>
          <a:xfrm>
            <a:off x="838200" y="2344913"/>
            <a:ext cx="10515600" cy="3593043"/>
          </a:xfrm>
        </p:spPr>
        <p:txBody>
          <a:bodyPr/>
          <a:lstStyle/>
          <a:p>
            <a:r>
              <a:rPr lang="en-US" sz="2400" dirty="0">
                <a:solidFill>
                  <a:schemeClr val="bg1"/>
                </a:solidFill>
              </a:rPr>
              <a:t>Rhythm game genre has been stagnating in the West.</a:t>
            </a:r>
          </a:p>
          <a:p>
            <a:r>
              <a:rPr lang="en-US" sz="2400" dirty="0">
                <a:solidFill>
                  <a:schemeClr val="bg1"/>
                </a:solidFill>
              </a:rPr>
              <a:t>Still a large and vibrant market in Asia</a:t>
            </a:r>
          </a:p>
          <a:p>
            <a:pPr lvl="1"/>
            <a:r>
              <a:rPr lang="en-US" sz="2000" dirty="0">
                <a:solidFill>
                  <a:schemeClr val="bg1"/>
                </a:solidFill>
              </a:rPr>
              <a:t>New titles come up frequently</a:t>
            </a:r>
          </a:p>
          <a:p>
            <a:r>
              <a:rPr lang="en-US" sz="2400" dirty="0">
                <a:solidFill>
                  <a:schemeClr val="bg1"/>
                </a:solidFill>
              </a:rPr>
              <a:t>Tap into the dormant market revitalize it with its twist on the genre</a:t>
            </a:r>
          </a:p>
          <a:p>
            <a:endParaRPr lang="en-US" dirty="0">
              <a:solidFill>
                <a:schemeClr val="bg1"/>
              </a:solidFill>
            </a:endParaRPr>
          </a:p>
        </p:txBody>
      </p:sp>
    </p:spTree>
    <p:extLst>
      <p:ext uri="{BB962C8B-B14F-4D97-AF65-F5344CB8AC3E}">
        <p14:creationId xmlns:p14="http://schemas.microsoft.com/office/powerpoint/2010/main" val="99829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pitch)</a:t>
            </a:r>
          </a:p>
        </p:txBody>
      </p:sp>
      <p:sp>
        <p:nvSpPr>
          <p:cNvPr id="3" name="Content Placeholder 2"/>
          <p:cNvSpPr>
            <a:spLocks noGrp="1"/>
          </p:cNvSpPr>
          <p:nvPr>
            <p:ph idx="1"/>
          </p:nvPr>
        </p:nvSpPr>
        <p:spPr>
          <a:xfrm>
            <a:off x="838200" y="2449688"/>
            <a:ext cx="10515600" cy="2991557"/>
          </a:xfrm>
        </p:spPr>
        <p:txBody>
          <a:bodyPr/>
          <a:lstStyle/>
          <a:p>
            <a:pPr marL="0" indent="0" algn="ctr">
              <a:buNone/>
            </a:pPr>
            <a:r>
              <a:rPr lang="en-US" dirty="0">
                <a:solidFill>
                  <a:schemeClr val="bg1"/>
                </a:solidFill>
              </a:rPr>
              <a:t>“Jukebox Heroes is a bold approach to the rhythm genre. By supplementing addicting rhythm gameplay with the wide appeals of the monster collector genre, we aim to tap into both markets while creating something truly unique to the video game industry.”</a:t>
            </a:r>
          </a:p>
          <a:p>
            <a:pPr marL="0" indent="0" algn="ctr">
              <a:buNone/>
            </a:pPr>
            <a:endParaRPr lang="en-US" dirty="0">
              <a:solidFill>
                <a:schemeClr val="bg1"/>
              </a:solidFill>
            </a:endParaRPr>
          </a:p>
        </p:txBody>
      </p:sp>
    </p:spTree>
    <p:extLst>
      <p:ext uri="{BB962C8B-B14F-4D97-AF65-F5344CB8AC3E}">
        <p14:creationId xmlns:p14="http://schemas.microsoft.com/office/powerpoint/2010/main" val="388624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620527"/>
            <a:ext cx="10515600" cy="2852737"/>
          </a:xfrm>
        </p:spPr>
        <p:txBody>
          <a:bodyPr/>
          <a:lstStyle/>
          <a:p>
            <a:pPr algn="ctr"/>
            <a:r>
              <a:rPr lang="en-US" dirty="0">
                <a:latin typeface="Madonna" panose="02000000000000000000" pitchFamily="2" charset="0"/>
              </a:rPr>
              <a:t>KEY FEATURES</a:t>
            </a:r>
          </a:p>
        </p:txBody>
      </p:sp>
      <p:sp>
        <p:nvSpPr>
          <p:cNvPr id="5" name="Text Placeholder 4"/>
          <p:cNvSpPr>
            <a:spLocks noGrp="1"/>
          </p:cNvSpPr>
          <p:nvPr>
            <p:ph type="body"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121650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adonna" panose="02000000000000000000" pitchFamily="2" charset="0"/>
              </a:rPr>
              <a:t>Key Features</a:t>
            </a:r>
          </a:p>
        </p:txBody>
      </p:sp>
      <p:sp>
        <p:nvSpPr>
          <p:cNvPr id="3" name="Content Placeholder 2"/>
          <p:cNvSpPr>
            <a:spLocks noGrp="1"/>
          </p:cNvSpPr>
          <p:nvPr>
            <p:ph idx="1"/>
          </p:nvPr>
        </p:nvSpPr>
        <p:spPr/>
        <p:txBody>
          <a:bodyPr>
            <a:normAutofit/>
          </a:bodyPr>
          <a:lstStyle/>
          <a:p>
            <a:r>
              <a:rPr lang="en-US" sz="2400" dirty="0">
                <a:solidFill>
                  <a:schemeClr val="bg1"/>
                </a:solidFill>
              </a:rPr>
              <a:t>Over 250 Characters</a:t>
            </a:r>
          </a:p>
          <a:p>
            <a:pPr lvl="1"/>
            <a:r>
              <a:rPr lang="en-US" sz="2000" dirty="0">
                <a:solidFill>
                  <a:schemeClr val="bg1"/>
                </a:solidFill>
              </a:rPr>
              <a:t>Based off real life musical figures</a:t>
            </a:r>
          </a:p>
          <a:p>
            <a:r>
              <a:rPr lang="en-US" sz="2400" dirty="0">
                <a:solidFill>
                  <a:schemeClr val="bg1"/>
                </a:solidFill>
              </a:rPr>
              <a:t>100+ Songs</a:t>
            </a:r>
          </a:p>
          <a:p>
            <a:pPr lvl="1"/>
            <a:r>
              <a:rPr lang="en-US" sz="2000" dirty="0">
                <a:solidFill>
                  <a:schemeClr val="bg1"/>
                </a:solidFill>
              </a:rPr>
              <a:t>Covers as well as original tracks</a:t>
            </a:r>
          </a:p>
          <a:p>
            <a:r>
              <a:rPr lang="en-US" sz="2400" dirty="0">
                <a:solidFill>
                  <a:schemeClr val="bg1"/>
                </a:solidFill>
              </a:rPr>
              <a:t>Addicting rhythm based gameplay</a:t>
            </a:r>
          </a:p>
          <a:p>
            <a:pPr lvl="1"/>
            <a:r>
              <a:rPr lang="en-US" sz="2000" dirty="0">
                <a:solidFill>
                  <a:schemeClr val="bg1"/>
                </a:solidFill>
              </a:rPr>
              <a:t>Tried and true falling notes archetype, with a spin</a:t>
            </a:r>
          </a:p>
          <a:p>
            <a:r>
              <a:rPr lang="en-US" sz="2400" dirty="0">
                <a:solidFill>
                  <a:schemeClr val="bg1"/>
                </a:solidFill>
              </a:rPr>
              <a:t>Real time competitive mode</a:t>
            </a:r>
          </a:p>
          <a:p>
            <a:pPr lvl="1"/>
            <a:r>
              <a:rPr lang="en-US" sz="2000" dirty="0">
                <a:solidFill>
                  <a:schemeClr val="bg1"/>
                </a:solidFill>
              </a:rPr>
              <a:t>One-on-ones and four player free-for-alls</a:t>
            </a:r>
          </a:p>
        </p:txBody>
      </p:sp>
    </p:spTree>
    <p:extLst>
      <p:ext uri="{BB962C8B-B14F-4D97-AF65-F5344CB8AC3E}">
        <p14:creationId xmlns:p14="http://schemas.microsoft.com/office/powerpoint/2010/main" val="206218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607079"/>
            <a:ext cx="10515600" cy="2852737"/>
          </a:xfrm>
        </p:spPr>
        <p:txBody>
          <a:bodyPr/>
          <a:lstStyle/>
          <a:p>
            <a:pPr algn="ctr"/>
            <a:r>
              <a:rPr lang="en-US" dirty="0">
                <a:latin typeface="Madonna" panose="02000000000000000000" pitchFamily="2" charset="0"/>
              </a:rPr>
              <a:t>REVENUE OPPORTUNITIES</a:t>
            </a:r>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481066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311</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Madonna</vt:lpstr>
      <vt:lpstr>Times New Roman</vt:lpstr>
      <vt:lpstr>Office Theme</vt:lpstr>
      <vt:lpstr>PowerPoint Presentation</vt:lpstr>
      <vt:lpstr>OPPORTUNITY</vt:lpstr>
      <vt:lpstr>Opportunity</vt:lpstr>
      <vt:lpstr>PowerPoint Presentation</vt:lpstr>
      <vt:lpstr>Opportunity</vt:lpstr>
      <vt:lpstr>pitch)</vt:lpstr>
      <vt:lpstr>KEY FEATURES</vt:lpstr>
      <vt:lpstr>Key Features</vt:lpstr>
      <vt:lpstr>REVENUE OPPORTUNITIES</vt:lpstr>
      <vt:lpstr>Revenue Opportunities</vt:lpstr>
      <vt:lpstr>PowerPoint Presentation</vt:lpstr>
      <vt:lpstr>Competitive Landscape</vt:lpstr>
      <vt:lpstr>PowerPoint Presentation</vt:lpstr>
      <vt:lpstr>PowerPoint Presentation</vt:lpstr>
      <vt:lpstr>Visual Direction</vt:lpstr>
      <vt:lpstr>Visual Direction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Saeger</dc:creator>
  <cp:lastModifiedBy>Justin Chang</cp:lastModifiedBy>
  <cp:revision>16</cp:revision>
  <dcterms:created xsi:type="dcterms:W3CDTF">2016-12-01T06:44:18Z</dcterms:created>
  <dcterms:modified xsi:type="dcterms:W3CDTF">2016-12-01T15:02:27Z</dcterms:modified>
</cp:coreProperties>
</file>